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media/image23.jpeg" ContentType="image/jpeg"/>
  <Override PartName="/ppt/media/image21.jpeg" ContentType="image/jpeg"/>
  <Override PartName="/ppt/media/image20.jpeg" ContentType="image/jpeg"/>
  <Override PartName="/ppt/media/image7.gif" ContentType="image/gif"/>
  <Override PartName="/ppt/media/image4.png" ContentType="image/png"/>
  <Override PartName="/ppt/media/image1.png" ContentType="image/png"/>
  <Override PartName="/ppt/media/image8.png" ContentType="image/png"/>
  <Override PartName="/ppt/media/image22.png" ContentType="image/png"/>
  <Override PartName="/ppt/media/image6.jpeg" ContentType="image/jpeg"/>
  <Override PartName="/ppt/media/image5.jpeg" ContentType="image/jpeg"/>
  <Override PartName="/ppt/media/image3.jpeg" ContentType="image/jpeg"/>
  <Override PartName="/ppt/media/image2.jpeg" ContentType="image/jpeg"/>
  <Override PartName="/ppt/media/image9.jpeg" ContentType="image/jpeg"/>
  <Override PartName="/ppt/media/image12.png" ContentType="image/png"/>
  <Override PartName="/ppt/media/image19.jpeg" ContentType="image/jpeg"/>
  <Override PartName="/ppt/media/image18.jpeg" ContentType="image/jpeg"/>
  <Override PartName="/ppt/media/image17.jpeg" ContentType="image/jpeg"/>
  <Override PartName="/ppt/media/image16.jpeg" ContentType="image/jpeg"/>
  <Override PartName="/ppt/media/image10.jpeg" ContentType="image/jpeg"/>
  <Override PartName="/ppt/media/image15.jpeg" ContentType="image/jpeg"/>
  <Override PartName="/ppt/media/image11.jpeg" ContentType="image/jpeg"/>
  <Override PartName="/ppt/media/image13.jpeg" ContentType="image/jpeg"/>
  <Override PartName="/ppt/media/image14.jpeg" ContentType="image/jpeg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37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80"/>
              </a:solidFill>
              <a:latin typeface="Times New Roman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latin typeface="Times New Roman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latin typeface="Times New Roman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37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80"/>
              </a:solidFill>
              <a:latin typeface="Times New Roman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latin typeface="Times New Roman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latin typeface="Times New Roman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latin typeface="Times New Roman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latin typeface="Times New Roman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37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80"/>
              </a:solidFill>
              <a:latin typeface="Times New Roman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292068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latin typeface="Times New Roman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200" y="1769040"/>
            <a:ext cx="292068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latin typeface="Times New Roman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8040" y="1769040"/>
            <a:ext cx="292068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latin typeface="Times New Roman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292068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latin typeface="Times New Roman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200" y="4059360"/>
            <a:ext cx="292068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latin typeface="Times New Roman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638040" y="4059360"/>
            <a:ext cx="292068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37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80"/>
              </a:solidFill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37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80"/>
              </a:solidFill>
              <a:latin typeface="Times New Roman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37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80"/>
              </a:solidFill>
              <a:latin typeface="Times New Roman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80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latin typeface="Times New Roman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80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latin typeface="Times New Roman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37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80"/>
              </a:solidFill>
              <a:latin typeface="Times New Roman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37320"/>
            <a:ext cx="9071640" cy="585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Times New Roman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37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80"/>
              </a:solidFill>
              <a:latin typeface="Times New Roman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latin typeface="Times New Roman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80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latin typeface="Times New Roman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latin typeface="Times New Roman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37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80"/>
              </a:solidFill>
              <a:latin typeface="Times New Roman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80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latin typeface="Times New Roman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latin typeface="Times New Roman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latin typeface="Times New Roman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37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80"/>
              </a:solidFill>
              <a:latin typeface="Times New Roman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latin typeface="Times New Roman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latin typeface="Times New Roman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latin typeface="Times New Roman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37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80"/>
                </a:solidFill>
                <a:latin typeface="Times New Roman"/>
              </a:rPr>
              <a:t>Click to edit the title text format</a:t>
            </a:r>
            <a:endParaRPr b="0" lang="en-US" sz="4400" spc="-1" strike="noStrike">
              <a:solidFill>
                <a:srgbClr val="000080"/>
              </a:solidFill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8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Times New Roman"/>
              </a:rPr>
              <a:t>Click to edit the outline text format</a:t>
            </a:r>
            <a:endParaRPr b="0" lang="en-US" sz="3200" spc="-1" strike="noStrike">
              <a:latin typeface="Times New Roman"/>
            </a:endParaRPr>
          </a:p>
          <a:p>
            <a:pPr lvl="1" marL="864000" indent="-288000">
              <a:spcAft>
                <a:spcPts val="1134"/>
              </a:spcAft>
              <a:buClr>
                <a:srgbClr val="00008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Times New Roman"/>
              </a:rPr>
              <a:t>Second Outline Level</a:t>
            </a:r>
            <a:endParaRPr b="0" lang="en-US" sz="2800" spc="-1" strike="noStrike">
              <a:latin typeface="Times New Roman"/>
            </a:endParaRPr>
          </a:p>
          <a:p>
            <a:pPr lvl="2" marL="1296000" indent="-216000">
              <a:spcAft>
                <a:spcPts val="850"/>
              </a:spcAft>
              <a:buClr>
                <a:srgbClr val="00008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Times New Roman"/>
              </a:rPr>
              <a:t>Third Outline Level</a:t>
            </a:r>
            <a:endParaRPr b="0" lang="en-US" sz="2400" spc="-1" strike="noStrike">
              <a:latin typeface="Times New Roman"/>
            </a:endParaRPr>
          </a:p>
          <a:p>
            <a:pPr lvl="3" marL="1728000" indent="-216000">
              <a:spcAft>
                <a:spcPts val="567"/>
              </a:spcAft>
              <a:buClr>
                <a:srgbClr val="00008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Times New Roman"/>
              </a:rPr>
              <a:t>Fourth Outline Level</a:t>
            </a:r>
            <a:endParaRPr b="0" lang="en-US" sz="2000" spc="-1" strike="noStrike">
              <a:latin typeface="Times New Roman"/>
            </a:endParaRPr>
          </a:p>
          <a:p>
            <a:pPr lvl="4" marL="2160000" indent="-216000">
              <a:spcAft>
                <a:spcPts val="283"/>
              </a:spcAft>
              <a:buClr>
                <a:srgbClr val="00008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Times New Roman"/>
              </a:rPr>
              <a:t>Fifth Outline Level</a:t>
            </a:r>
            <a:endParaRPr b="0" lang="en-US" sz="2000" spc="-1" strike="noStrike">
              <a:latin typeface="Times New Roman"/>
            </a:endParaRPr>
          </a:p>
          <a:p>
            <a:pPr lvl="5" marL="2592000" indent="-216000">
              <a:spcAft>
                <a:spcPts val="283"/>
              </a:spcAft>
              <a:buClr>
                <a:srgbClr val="00008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Times New Roman"/>
              </a:rPr>
              <a:t>Sixth Outline Level</a:t>
            </a:r>
            <a:endParaRPr b="0" lang="en-US" sz="2000" spc="-1" strike="noStrike">
              <a:latin typeface="Times New Roman"/>
            </a:endParaRPr>
          </a:p>
          <a:p>
            <a:pPr lvl="6" marL="3024000" indent="-216000">
              <a:spcAft>
                <a:spcPts val="283"/>
              </a:spcAft>
              <a:buClr>
                <a:srgbClr val="00008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Times New Roman"/>
              </a:rPr>
              <a:t>Seventh Outline Level</a:t>
            </a:r>
            <a:endParaRPr b="0" lang="en-US" sz="20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671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671160"/>
            <a:ext cx="3195000" cy="52128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671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pPr algn="r"/>
            <a:fld id="{6ED0E7F0-6EC1-4AD3-B28E-76DF81F2BB9C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5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gif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png"/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6" Type="http://schemas.openxmlformats.org/officeDocument/2006/relationships/image" Target="../media/image20.jpeg"/><Relationship Id="rId7" Type="http://schemas.openxmlformats.org/officeDocument/2006/relationships/image" Target="../media/image21.jpeg"/><Relationship Id="rId8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jpeg"/><Relationship Id="rId3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504000" y="337320"/>
            <a:ext cx="9071640" cy="1262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80"/>
                </a:solidFill>
                <a:latin typeface="Times New Roman"/>
              </a:rPr>
              <a:t>Introduction to Light and it’s Interactions with Matter</a:t>
            </a:r>
            <a:endParaRPr b="0" lang="en-US" sz="4400" spc="-1" strike="noStrike">
              <a:solidFill>
                <a:srgbClr val="000080"/>
              </a:solidFill>
              <a:latin typeface="Times New Roman"/>
            </a:endParaRPr>
          </a:p>
        </p:txBody>
      </p:sp>
      <p:sp>
        <p:nvSpPr>
          <p:cNvPr id="42" name="TextShape 2"/>
          <p:cNvSpPr txBox="1"/>
          <p:nvPr/>
        </p:nvSpPr>
        <p:spPr>
          <a:xfrm>
            <a:off x="540000" y="4883040"/>
            <a:ext cx="9071640" cy="20221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pPr marL="432000" indent="-324000" algn="ctr">
              <a:buClr>
                <a:srgbClr val="00008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Times New Roman"/>
                <a:ea typeface="Arial Unicode MS"/>
              </a:rPr>
              <a:t>Brent Smith</a:t>
            </a:r>
            <a:endParaRPr b="0" lang="en-US" sz="2400" spc="-1" strike="noStrike">
              <a:latin typeface="Times New Roman"/>
            </a:endParaRPr>
          </a:p>
          <a:p>
            <a:pPr marL="432000" indent="-324000" algn="ctr">
              <a:buClr>
                <a:srgbClr val="00008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Times New Roman"/>
                <a:ea typeface="Arial Unicode MS"/>
              </a:rPr>
              <a:t>Rodolfo Ferro</a:t>
            </a:r>
            <a:endParaRPr b="0" lang="en-US" sz="2400" spc="-1" strike="noStrike">
              <a:latin typeface="Times New Roman"/>
            </a:endParaRPr>
          </a:p>
          <a:p>
            <a:pPr marL="432000" indent="-324000" algn="ctr">
              <a:buClr>
                <a:srgbClr val="00008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Times New Roman"/>
                <a:ea typeface="Arial Unicode MS"/>
              </a:rPr>
              <a:t>Clubes de Ciencia</a:t>
            </a:r>
            <a:br/>
            <a:r>
              <a:rPr b="0" lang="en-US" sz="2400" spc="-1" strike="noStrike">
                <a:latin typeface="Times New Roman"/>
                <a:ea typeface="Arial Unicode MS"/>
              </a:rPr>
              <a:t>Guanajuato 2019</a:t>
            </a:r>
            <a:endParaRPr b="0" lang="en-US" sz="2400" spc="-1" strike="noStrike">
              <a:latin typeface="Times New Roman"/>
            </a:endParaRPr>
          </a:p>
          <a:p>
            <a:pPr marL="432000" indent="-324000" algn="ctr">
              <a:buClr>
                <a:srgbClr val="000080"/>
              </a:buClr>
              <a:buSzPct val="45000"/>
              <a:buFont typeface="Wingdings" charset="2"/>
              <a:buChar char=""/>
            </a:pPr>
            <a:endParaRPr b="0" lang="en-US" sz="2400" spc="-1" strike="noStrike">
              <a:latin typeface="Times New Roman"/>
            </a:endParaRPr>
          </a:p>
          <a:p>
            <a:pPr marL="432000" indent="-324000" algn="ctr">
              <a:buClr>
                <a:srgbClr val="00008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Times New Roman"/>
                <a:ea typeface="Arial Unicode MS"/>
              </a:rPr>
              <a:t>07/29/2019</a:t>
            </a:r>
            <a:endParaRPr b="0" lang="en-US" sz="2400" spc="-1" strike="noStrike">
              <a:latin typeface="Times New Roman"/>
            </a:endParaRPr>
          </a:p>
        </p:txBody>
      </p:sp>
      <p:sp>
        <p:nvSpPr>
          <p:cNvPr id="43" name="TextShape 3"/>
          <p:cNvSpPr txBox="1"/>
          <p:nvPr/>
        </p:nvSpPr>
        <p:spPr>
          <a:xfrm>
            <a:off x="4860000" y="3233520"/>
            <a:ext cx="180720" cy="427320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TextShape 4"/>
          <p:cNvSpPr txBox="1"/>
          <p:nvPr/>
        </p:nvSpPr>
        <p:spPr>
          <a:xfrm>
            <a:off x="468360" y="2610000"/>
            <a:ext cx="9071640" cy="135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endParaRPr b="0" lang="en-US" sz="3200" spc="-1" strike="noStrike">
              <a:latin typeface="Times New Roman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540000" y="360000"/>
            <a:ext cx="9071640" cy="90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3600" spc="-1" strike="noStrike">
                <a:solidFill>
                  <a:srgbClr val="000080"/>
                </a:solidFill>
                <a:latin typeface="Times New Roman"/>
              </a:rPr>
              <a:t>What is light?</a:t>
            </a:r>
            <a:endParaRPr b="0" lang="en-US" sz="3600" spc="-1" strike="noStrike">
              <a:solidFill>
                <a:srgbClr val="000080"/>
              </a:solidFill>
              <a:latin typeface="Times New Roman"/>
            </a:endParaRPr>
          </a:p>
        </p:txBody>
      </p:sp>
      <p:sp>
        <p:nvSpPr>
          <p:cNvPr id="46" name="TextShape 2"/>
          <p:cNvSpPr txBox="1"/>
          <p:nvPr/>
        </p:nvSpPr>
        <p:spPr>
          <a:xfrm>
            <a:off x="504000" y="1769040"/>
            <a:ext cx="9071640" cy="53233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8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Times New Roman"/>
              </a:rPr>
              <a:t>Waves:</a:t>
            </a:r>
            <a:endParaRPr b="0" lang="en-US" sz="3200" spc="-1" strike="noStrike">
              <a:latin typeface="Times New Roman"/>
            </a:endParaRPr>
          </a:p>
          <a:p>
            <a:pPr marL="432000" indent="-324000">
              <a:spcAft>
                <a:spcPts val="1417"/>
              </a:spcAft>
              <a:buClr>
                <a:srgbClr val="000080"/>
              </a:buClr>
              <a:buSzPct val="45000"/>
              <a:buFont typeface="Wingdings" charset="2"/>
              <a:buChar char=""/>
            </a:pPr>
            <a:endParaRPr b="0" lang="en-US" sz="3200" spc="-1" strike="noStrike">
              <a:latin typeface="Times New Roman"/>
            </a:endParaRPr>
          </a:p>
          <a:p>
            <a:pPr marL="432000" indent="-324000">
              <a:spcAft>
                <a:spcPts val="1417"/>
              </a:spcAft>
              <a:buClr>
                <a:srgbClr val="000080"/>
              </a:buClr>
              <a:buSzPct val="45000"/>
              <a:buFont typeface="Wingdings" charset="2"/>
              <a:buChar char=""/>
            </a:pPr>
            <a:endParaRPr b="0" lang="en-US" sz="3200" spc="-1" strike="noStrike">
              <a:latin typeface="Times New Roman"/>
            </a:endParaRPr>
          </a:p>
          <a:p>
            <a:pPr marL="432000" indent="-324000">
              <a:spcAft>
                <a:spcPts val="1417"/>
              </a:spcAft>
              <a:buClr>
                <a:srgbClr val="00008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Times New Roman"/>
              </a:rPr>
              <a:t>Energy:</a:t>
            </a:r>
            <a:endParaRPr b="0" lang="en-US" sz="3200" spc="-1" strike="noStrike">
              <a:latin typeface="Times New Roman"/>
            </a:endParaRPr>
          </a:p>
          <a:p>
            <a:pPr marL="432000" indent="-324000">
              <a:spcAft>
                <a:spcPts val="1417"/>
              </a:spcAft>
              <a:buClr>
                <a:srgbClr val="000080"/>
              </a:buClr>
              <a:buSzPct val="45000"/>
              <a:buFont typeface="Wingdings" charset="2"/>
              <a:buChar char=""/>
            </a:pPr>
            <a:endParaRPr b="0" lang="en-US" sz="3200" spc="-1" strike="noStrike">
              <a:latin typeface="Times New Roman"/>
            </a:endParaRPr>
          </a:p>
          <a:p>
            <a:pPr marL="432000" indent="-324000">
              <a:spcAft>
                <a:spcPts val="1417"/>
              </a:spcAft>
              <a:buClr>
                <a:srgbClr val="000080"/>
              </a:buClr>
              <a:buSzPct val="45000"/>
              <a:buFont typeface="Wingdings" charset="2"/>
              <a:buChar char=""/>
            </a:pPr>
            <a:endParaRPr b="0" lang="en-US" sz="3200" spc="-1" strike="noStrike">
              <a:latin typeface="Times New Roman"/>
            </a:endParaRPr>
          </a:p>
          <a:p>
            <a:pPr marL="432000" indent="-324000">
              <a:buClr>
                <a:srgbClr val="00008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Times New Roman"/>
              </a:rPr>
              <a:t>Particles: “photons” can </a:t>
            </a:r>
            <a:br/>
            <a:r>
              <a:rPr b="0" lang="en-US" sz="3200" spc="-1" strike="noStrike">
                <a:latin typeface="Times New Roman"/>
              </a:rPr>
              <a:t>interact with atoms one at a time</a:t>
            </a:r>
            <a:endParaRPr b="0" lang="en-US" sz="3200" spc="-1" strike="noStrike">
              <a:latin typeface="Times New Roman"/>
            </a:endParaRPr>
          </a:p>
          <a:p>
            <a:pPr marL="432000" indent="-324000">
              <a:spcAft>
                <a:spcPts val="1417"/>
              </a:spcAft>
              <a:buClr>
                <a:srgbClr val="000080"/>
              </a:buClr>
              <a:buSzPct val="45000"/>
              <a:buFont typeface="Wingdings" charset="2"/>
              <a:buChar char=""/>
            </a:pPr>
            <a:endParaRPr b="0" lang="en-US" sz="3200" spc="-1" strike="noStrike">
              <a:latin typeface="Times New Roman"/>
            </a:endParaRPr>
          </a:p>
        </p:txBody>
      </p:sp>
      <mc:AlternateContent>
        <mc:Choice xmlns:a14="http://schemas.microsoft.com/office/drawing/2010/main" Requires="a14">
          <p:sp>
            <p:nvSpPr>
              <p:cNvPr id="47" name="Formula 3"/>
              <p:cNvSpPr txBox="1"/>
              <p:nvPr/>
            </p:nvSpPr>
            <p:spPr>
              <a:xfrm>
                <a:off x="1993680" y="3628080"/>
                <a:ext cx="1426320" cy="5119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E</m:t>
                    </m:r>
                    <m:r>
                      <m:t xml:space="preserve">=</m:t>
                    </m:r>
                    <m:r>
                      <m:t xml:space="preserve">h</m:t>
                    </m:r>
                    <m:r>
                      <m:t xml:space="preserve">ν</m:t>
                    </m:r>
                  </m:oMath>
                </a14:m>
              </a:p>
            </p:txBody>
          </p:sp>
        </mc:Choice>
        <mc:Fallback/>
      </mc:AlternateContent>
      <p:pic>
        <p:nvPicPr>
          <p:cNvPr id="48" name="" descr=""/>
          <p:cNvPicPr/>
          <p:nvPr/>
        </p:nvPicPr>
        <p:blipFill>
          <a:blip r:embed="rId1"/>
          <a:stretch/>
        </p:blipFill>
        <p:spPr>
          <a:xfrm>
            <a:off x="3582360" y="3600000"/>
            <a:ext cx="2897640" cy="1931760"/>
          </a:xfrm>
          <a:prstGeom prst="rect">
            <a:avLst/>
          </a:prstGeom>
          <a:ln>
            <a:noFill/>
          </a:ln>
        </p:spPr>
      </p:pic>
      <p:pic>
        <p:nvPicPr>
          <p:cNvPr id="49" name="" descr=""/>
          <p:cNvPicPr/>
          <p:nvPr/>
        </p:nvPicPr>
        <p:blipFill>
          <a:blip r:embed="rId2"/>
          <a:stretch/>
        </p:blipFill>
        <p:spPr>
          <a:xfrm>
            <a:off x="6512040" y="1125360"/>
            <a:ext cx="2667960" cy="2294640"/>
          </a:xfrm>
          <a:prstGeom prst="rect">
            <a:avLst/>
          </a:prstGeom>
          <a:ln>
            <a:noFill/>
          </a:ln>
        </p:spPr>
      </p:pic>
      <p:pic>
        <p:nvPicPr>
          <p:cNvPr id="50" name="" descr=""/>
          <p:cNvPicPr/>
          <p:nvPr/>
        </p:nvPicPr>
        <p:blipFill>
          <a:blip r:embed="rId3"/>
          <a:stretch/>
        </p:blipFill>
        <p:spPr>
          <a:xfrm>
            <a:off x="2808000" y="1101600"/>
            <a:ext cx="3312000" cy="2318400"/>
          </a:xfrm>
          <a:prstGeom prst="rect">
            <a:avLst/>
          </a:prstGeom>
          <a:ln>
            <a:noFill/>
          </a:ln>
        </p:spPr>
      </p:pic>
      <mc:AlternateContent>
        <mc:Choice xmlns:a14="http://schemas.microsoft.com/office/drawing/2010/main" Requires="a14">
          <p:sp>
            <p:nvSpPr>
              <p:cNvPr id="51" name="Formula 4"/>
              <p:cNvSpPr txBox="1"/>
              <p:nvPr/>
            </p:nvSpPr>
            <p:spPr>
              <a:xfrm>
                <a:off x="2899440" y="1605240"/>
                <a:ext cx="1060560" cy="3747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c</m:t>
                    </m:r>
                    <m:r>
                      <m:t xml:space="preserve">=</m:t>
                    </m:r>
                    <m:r>
                      <m:t xml:space="preserve">λ</m:t>
                    </m:r>
                    <m:r>
                      <m:t xml:space="preserve">ν</m:t>
                    </m:r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52" name="Formula 5"/>
              <p:cNvSpPr txBox="1"/>
              <p:nvPr/>
            </p:nvSpPr>
            <p:spPr>
              <a:xfrm>
                <a:off x="4699440" y="3612240"/>
                <a:ext cx="72000" cy="1692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/>
                </a14:m>
              </a:p>
            </p:txBody>
          </p:sp>
        </mc:Choice>
        <mc:Fallback/>
      </mc:AlternateContent>
      <p:sp>
        <p:nvSpPr>
          <p:cNvPr id="53" name="TextShape 6"/>
          <p:cNvSpPr txBox="1"/>
          <p:nvPr/>
        </p:nvSpPr>
        <p:spPr>
          <a:xfrm>
            <a:off x="720000" y="2340000"/>
            <a:ext cx="1582920" cy="870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latin typeface="Arial"/>
              </a:rPr>
              <a:t>c=speed</a:t>
            </a:r>
            <a:endParaRPr b="0" lang="en-US" sz="1800" spc="-1" strike="noStrike">
              <a:latin typeface="Arial"/>
            </a:endParaRPr>
          </a:p>
          <a:p>
            <a:r>
              <a:rPr b="0" lang="en-US" sz="1800" spc="-1" strike="noStrike">
                <a:latin typeface="Ubuntu"/>
                <a:ea typeface="Ubuntu"/>
              </a:rPr>
              <a:t>λ</a:t>
            </a:r>
            <a:r>
              <a:rPr b="0" lang="en-US" sz="1800" spc="-1" strike="noStrike">
                <a:latin typeface="Arial"/>
              </a:rPr>
              <a:t>=wavelength</a:t>
            </a:r>
            <a:endParaRPr b="0" lang="en-US" sz="1800" spc="-1" strike="noStrike">
              <a:latin typeface="Arial"/>
            </a:endParaRPr>
          </a:p>
          <a:p>
            <a:r>
              <a:rPr b="0" lang="en-US" sz="1800" spc="-1" strike="noStrike">
                <a:latin typeface="Ubuntu"/>
                <a:ea typeface="Ubuntu"/>
              </a:rPr>
              <a:t>ν</a:t>
            </a:r>
            <a:r>
              <a:rPr b="0" lang="en-US" sz="1800" spc="-1" strike="noStrike">
                <a:latin typeface="Arial"/>
              </a:rPr>
              <a:t>=frequency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54" name="" descr=""/>
          <p:cNvPicPr/>
          <p:nvPr/>
        </p:nvPicPr>
        <p:blipFill>
          <a:blip r:embed="rId4"/>
          <a:stretch/>
        </p:blipFill>
        <p:spPr>
          <a:xfrm>
            <a:off x="6381000" y="5400000"/>
            <a:ext cx="3339000" cy="1800000"/>
          </a:xfrm>
          <a:prstGeom prst="rect">
            <a:avLst/>
          </a:prstGeom>
          <a:ln>
            <a:noFill/>
          </a:ln>
        </p:spPr>
      </p:pic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Shape 1"/>
          <p:cNvSpPr txBox="1"/>
          <p:nvPr/>
        </p:nvSpPr>
        <p:spPr>
          <a:xfrm>
            <a:off x="504000" y="337320"/>
            <a:ext cx="9071640" cy="922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80"/>
                </a:solidFill>
                <a:latin typeface="Times New Roman"/>
              </a:rPr>
              <a:t>Creation</a:t>
            </a:r>
            <a:endParaRPr b="0" lang="en-US" sz="4400" spc="-1" strike="noStrike">
              <a:solidFill>
                <a:srgbClr val="000080"/>
              </a:solidFill>
              <a:latin typeface="Times New Roman"/>
            </a:endParaRPr>
          </a:p>
        </p:txBody>
      </p:sp>
      <p:sp>
        <p:nvSpPr>
          <p:cNvPr id="56" name="TextShape 2"/>
          <p:cNvSpPr txBox="1"/>
          <p:nvPr/>
        </p:nvSpPr>
        <p:spPr>
          <a:xfrm>
            <a:off x="540000" y="1195200"/>
            <a:ext cx="9071640" cy="46429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8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Times New Roman"/>
              </a:rPr>
              <a:t>Atoms with extra energy can emit photons</a:t>
            </a:r>
            <a:endParaRPr b="0" lang="en-US" sz="3200" spc="-1" strike="noStrike">
              <a:latin typeface="Times New Roman"/>
            </a:endParaRPr>
          </a:p>
          <a:p>
            <a:pPr marL="432000" indent="-324000">
              <a:spcAft>
                <a:spcPts val="1417"/>
              </a:spcAft>
              <a:buClr>
                <a:srgbClr val="000080"/>
              </a:buClr>
              <a:buSzPct val="45000"/>
              <a:buFont typeface="Wingdings" charset="2"/>
              <a:buChar char=""/>
            </a:pPr>
            <a:endParaRPr b="0" lang="en-US" sz="3200" spc="-1" strike="noStrike">
              <a:latin typeface="Times New Roman"/>
            </a:endParaRPr>
          </a:p>
          <a:p>
            <a:pPr marL="432000" indent="-324000">
              <a:spcAft>
                <a:spcPts val="1417"/>
              </a:spcAft>
              <a:buClr>
                <a:srgbClr val="000080"/>
              </a:buClr>
              <a:buSzPct val="45000"/>
              <a:buFont typeface="Wingdings" charset="2"/>
              <a:buChar char=""/>
            </a:pPr>
            <a:endParaRPr b="0" lang="en-US" sz="3200" spc="-1" strike="noStrike">
              <a:latin typeface="Times New Roman"/>
            </a:endParaRPr>
          </a:p>
          <a:p>
            <a:pPr marL="432000" indent="-324000">
              <a:spcAft>
                <a:spcPts val="1417"/>
              </a:spcAft>
              <a:buClr>
                <a:srgbClr val="000080"/>
              </a:buClr>
              <a:buSzPct val="45000"/>
              <a:buFont typeface="Wingdings" charset="2"/>
              <a:buChar char=""/>
            </a:pPr>
            <a:endParaRPr b="0" lang="en-US" sz="3200" spc="-1" strike="noStrike">
              <a:latin typeface="Times New Roman"/>
            </a:endParaRPr>
          </a:p>
          <a:p>
            <a:pPr marL="432000" indent="-324000">
              <a:spcAft>
                <a:spcPts val="1417"/>
              </a:spcAft>
              <a:buClr>
                <a:srgbClr val="000080"/>
              </a:buClr>
              <a:buSzPct val="45000"/>
              <a:buFont typeface="Wingdings" charset="2"/>
              <a:buChar char=""/>
            </a:pPr>
            <a:endParaRPr b="0" lang="en-US" sz="3200" spc="-1" strike="noStrike">
              <a:latin typeface="Times New Roman"/>
            </a:endParaRPr>
          </a:p>
          <a:p>
            <a:pPr marL="432000" indent="-324000">
              <a:spcAft>
                <a:spcPts val="1417"/>
              </a:spcAft>
              <a:buClr>
                <a:srgbClr val="00008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Times New Roman"/>
              </a:rPr>
              <a:t>Accelerating electrons radiate light</a:t>
            </a:r>
            <a:endParaRPr b="0" lang="en-US" sz="3200" spc="-1" strike="noStrike">
              <a:latin typeface="Times New Roman"/>
            </a:endParaRPr>
          </a:p>
          <a:p>
            <a:pPr marL="432000" indent="-324000">
              <a:spcAft>
                <a:spcPts val="1417"/>
              </a:spcAft>
              <a:buClr>
                <a:srgbClr val="000080"/>
              </a:buClr>
              <a:buSzPct val="45000"/>
              <a:buFont typeface="Wingdings" charset="2"/>
              <a:buChar char=""/>
            </a:pPr>
            <a:endParaRPr b="0" lang="en-US" sz="3200" spc="-1" strike="noStrike">
              <a:latin typeface="Times New Roman"/>
            </a:endParaRPr>
          </a:p>
          <a:p>
            <a:pPr marL="432000" indent="-324000">
              <a:spcAft>
                <a:spcPts val="1417"/>
              </a:spcAft>
              <a:buClr>
                <a:srgbClr val="000080"/>
              </a:buClr>
              <a:buSzPct val="45000"/>
              <a:buFont typeface="Wingdings" charset="2"/>
              <a:buChar char=""/>
            </a:pPr>
            <a:endParaRPr b="0" lang="en-US" sz="3200" spc="-1" strike="noStrike">
              <a:latin typeface="Times New Roman"/>
            </a:endParaRPr>
          </a:p>
        </p:txBody>
      </p:sp>
      <p:pic>
        <p:nvPicPr>
          <p:cNvPr id="57" name="" descr=""/>
          <p:cNvPicPr/>
          <p:nvPr/>
        </p:nvPicPr>
        <p:blipFill>
          <a:blip r:embed="rId1"/>
          <a:stretch/>
        </p:blipFill>
        <p:spPr>
          <a:xfrm>
            <a:off x="2438640" y="1721520"/>
            <a:ext cx="5202720" cy="2598480"/>
          </a:xfrm>
          <a:prstGeom prst="rect">
            <a:avLst/>
          </a:prstGeom>
          <a:ln>
            <a:noFill/>
          </a:ln>
        </p:spPr>
      </p:pic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Shape 1"/>
          <p:cNvSpPr txBox="1"/>
          <p:nvPr/>
        </p:nvSpPr>
        <p:spPr>
          <a:xfrm>
            <a:off x="504000" y="337320"/>
            <a:ext cx="9071640" cy="922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80"/>
                </a:solidFill>
                <a:latin typeface="Times New Roman"/>
              </a:rPr>
              <a:t>Creation</a:t>
            </a:r>
            <a:endParaRPr b="0" lang="en-US" sz="4400" spc="-1" strike="noStrike">
              <a:solidFill>
                <a:srgbClr val="000080"/>
              </a:solidFill>
              <a:latin typeface="Times New Roman"/>
            </a:endParaRPr>
          </a:p>
        </p:txBody>
      </p:sp>
      <p:sp>
        <p:nvSpPr>
          <p:cNvPr id="59" name="TextShape 2"/>
          <p:cNvSpPr txBox="1"/>
          <p:nvPr/>
        </p:nvSpPr>
        <p:spPr>
          <a:xfrm>
            <a:off x="540000" y="1195200"/>
            <a:ext cx="9071640" cy="4962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289"/>
              </a:spcAft>
              <a:buClr>
                <a:srgbClr val="00008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latin typeface="Times New Roman"/>
              </a:rPr>
              <a:t>Electrons accelerate when heated: Thermal radiation</a:t>
            </a:r>
            <a:endParaRPr b="0" lang="en-US" sz="2800" spc="-1" strike="noStrike">
              <a:latin typeface="Times New Roman"/>
            </a:endParaRPr>
          </a:p>
          <a:p>
            <a:pPr lvl="1" marL="864000" indent="-288000">
              <a:spcAft>
                <a:spcPts val="289"/>
              </a:spcAft>
              <a:buClr>
                <a:srgbClr val="000080"/>
              </a:buClr>
              <a:buSzPct val="75000"/>
              <a:buFont typeface="Symbol" charset="2"/>
              <a:buChar char=""/>
            </a:pPr>
            <a:r>
              <a:rPr b="0" lang="en-US" sz="2200" spc="-1" strike="noStrike">
                <a:latin typeface="Times New Roman"/>
              </a:rPr>
              <a:t>Electrons vibrate randomly in a material at some temperature</a:t>
            </a:r>
            <a:endParaRPr b="0" lang="en-US" sz="2200" spc="-1" strike="noStrike">
              <a:latin typeface="Times New Roman"/>
            </a:endParaRPr>
          </a:p>
          <a:p>
            <a:pPr lvl="1" marL="864000" indent="-288000">
              <a:spcAft>
                <a:spcPts val="289"/>
              </a:spcAft>
              <a:buClr>
                <a:srgbClr val="000080"/>
              </a:buClr>
              <a:buSzPct val="75000"/>
              <a:buFont typeface="Symbol" charset="2"/>
              <a:buChar char=""/>
            </a:pPr>
            <a:r>
              <a:rPr b="0" lang="en-US" sz="2200" spc="-1" strike="noStrike">
                <a:latin typeface="Times New Roman"/>
              </a:rPr>
              <a:t>Random motions fall into a distribution defined by the temp</a:t>
            </a:r>
            <a:endParaRPr b="0" lang="en-US" sz="2200" spc="-1" strike="noStrike">
              <a:latin typeface="Times New Roman"/>
            </a:endParaRPr>
          </a:p>
          <a:p>
            <a:pPr marL="432000" indent="-324000">
              <a:spcAft>
                <a:spcPts val="1417"/>
              </a:spcAft>
              <a:buClr>
                <a:srgbClr val="000080"/>
              </a:buClr>
              <a:buSzPct val="45000"/>
              <a:buFont typeface="Wingdings" charset="2"/>
              <a:buChar char=""/>
            </a:pPr>
            <a:endParaRPr b="0" lang="en-US" sz="2200" spc="-1" strike="noStrike">
              <a:latin typeface="Times New Roman"/>
            </a:endParaRPr>
          </a:p>
          <a:p>
            <a:pPr marL="432000" indent="-324000">
              <a:spcAft>
                <a:spcPts val="1417"/>
              </a:spcAft>
              <a:buClr>
                <a:srgbClr val="000080"/>
              </a:buClr>
              <a:buSzPct val="45000"/>
              <a:buFont typeface="Wingdings" charset="2"/>
              <a:buChar char=""/>
            </a:pPr>
            <a:endParaRPr b="0" lang="en-US" sz="2200" spc="-1" strike="noStrike">
              <a:latin typeface="Times New Roman"/>
            </a:endParaRPr>
          </a:p>
          <a:p>
            <a:pPr marL="432000" indent="-324000">
              <a:spcAft>
                <a:spcPts val="1417"/>
              </a:spcAft>
              <a:buClr>
                <a:srgbClr val="000080"/>
              </a:buClr>
              <a:buSzPct val="45000"/>
              <a:buFont typeface="Wingdings" charset="2"/>
              <a:buChar char=""/>
            </a:pPr>
            <a:endParaRPr b="0" lang="en-US" sz="2200" spc="-1" strike="noStrike">
              <a:latin typeface="Times New Roman"/>
            </a:endParaRPr>
          </a:p>
          <a:p>
            <a:pPr marL="432000" indent="-324000">
              <a:spcAft>
                <a:spcPts val="1417"/>
              </a:spcAft>
              <a:buClr>
                <a:srgbClr val="000080"/>
              </a:buClr>
              <a:buSzPct val="45000"/>
              <a:buFont typeface="Wingdings" charset="2"/>
              <a:buChar char=""/>
            </a:pPr>
            <a:endParaRPr b="0" lang="en-US" sz="2200" spc="-1" strike="noStrike">
              <a:latin typeface="Times New Roman"/>
            </a:endParaRPr>
          </a:p>
          <a:p>
            <a:pPr marL="432000" indent="-324000">
              <a:spcAft>
                <a:spcPts val="1417"/>
              </a:spcAft>
              <a:buClr>
                <a:srgbClr val="000080"/>
              </a:buClr>
              <a:buSzPct val="45000"/>
              <a:buFont typeface="Wingdings" charset="2"/>
              <a:buChar char=""/>
            </a:pPr>
            <a:r>
              <a:rPr b="0" lang="en-US" sz="2600" spc="-1" strike="noStrike">
                <a:latin typeface="Times New Roman"/>
              </a:rPr>
              <a:t>A distribution of brightness over all wavelengths is a spectrum</a:t>
            </a:r>
            <a:endParaRPr b="0" lang="en-US" sz="2600" spc="-1" strike="noStrike">
              <a:latin typeface="Times New Roman"/>
            </a:endParaRPr>
          </a:p>
          <a:p>
            <a:pPr marL="432000" indent="-324000">
              <a:spcAft>
                <a:spcPts val="1417"/>
              </a:spcAft>
              <a:buClr>
                <a:srgbClr val="000080"/>
              </a:buClr>
              <a:buSzPct val="45000"/>
              <a:buFont typeface="Wingdings" charset="2"/>
              <a:buChar char=""/>
            </a:pPr>
            <a:endParaRPr b="0" lang="en-US" sz="2600" spc="-1" strike="noStrike">
              <a:latin typeface="Times New Roman"/>
            </a:endParaRPr>
          </a:p>
          <a:p>
            <a:pPr marL="432000" indent="-324000">
              <a:spcAft>
                <a:spcPts val="1417"/>
              </a:spcAft>
              <a:buClr>
                <a:srgbClr val="000080"/>
              </a:buClr>
              <a:buSzPct val="45000"/>
              <a:buFont typeface="Wingdings" charset="2"/>
              <a:buChar char=""/>
            </a:pPr>
            <a:endParaRPr b="0" lang="en-US" sz="2600" spc="-1" strike="noStrike">
              <a:latin typeface="Times New Roman"/>
            </a:endParaRPr>
          </a:p>
        </p:txBody>
      </p:sp>
      <p:pic>
        <p:nvPicPr>
          <p:cNvPr id="60" name="" descr=""/>
          <p:cNvPicPr/>
          <p:nvPr/>
        </p:nvPicPr>
        <p:blipFill>
          <a:blip r:embed="rId1"/>
          <a:stretch/>
        </p:blipFill>
        <p:spPr>
          <a:xfrm>
            <a:off x="3017160" y="2256120"/>
            <a:ext cx="4042800" cy="2556000"/>
          </a:xfrm>
          <a:prstGeom prst="rect">
            <a:avLst/>
          </a:prstGeom>
          <a:ln>
            <a:noFill/>
          </a:ln>
        </p:spPr>
      </p:pic>
      <p:pic>
        <p:nvPicPr>
          <p:cNvPr id="61" name="" descr=""/>
          <p:cNvPicPr/>
          <p:nvPr/>
        </p:nvPicPr>
        <p:blipFill>
          <a:blip r:embed="rId2"/>
          <a:stretch/>
        </p:blipFill>
        <p:spPr>
          <a:xfrm>
            <a:off x="2160000" y="4714200"/>
            <a:ext cx="6339960" cy="2305800"/>
          </a:xfrm>
          <a:prstGeom prst="rect">
            <a:avLst/>
          </a:prstGeom>
          <a:ln>
            <a:noFill/>
          </a:ln>
        </p:spPr>
      </p:pic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Shape 1"/>
          <p:cNvSpPr txBox="1"/>
          <p:nvPr/>
        </p:nvSpPr>
        <p:spPr>
          <a:xfrm>
            <a:off x="504000" y="337320"/>
            <a:ext cx="9071640" cy="922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80"/>
                </a:solidFill>
                <a:latin typeface="Times New Roman"/>
              </a:rPr>
              <a:t>Spectra</a:t>
            </a:r>
            <a:endParaRPr b="0" lang="en-US" sz="4400" spc="-1" strike="noStrike">
              <a:solidFill>
                <a:srgbClr val="000080"/>
              </a:solidFill>
              <a:latin typeface="Times New Roman"/>
            </a:endParaRPr>
          </a:p>
        </p:txBody>
      </p:sp>
      <p:sp>
        <p:nvSpPr>
          <p:cNvPr id="63" name="TextShape 2"/>
          <p:cNvSpPr txBox="1"/>
          <p:nvPr/>
        </p:nvSpPr>
        <p:spPr>
          <a:xfrm>
            <a:off x="540000" y="1195200"/>
            <a:ext cx="9071640" cy="5487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00008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latin typeface="Times New Roman"/>
              </a:rPr>
              <a:t>Much can be learned from the spectra of objects</a:t>
            </a:r>
            <a:endParaRPr b="0" lang="en-US" sz="2800" spc="-1" strike="noStrike">
              <a:latin typeface="Times New Roman"/>
            </a:endParaRPr>
          </a:p>
          <a:p>
            <a:pPr lvl="1" marL="864000" indent="-288000">
              <a:buClr>
                <a:srgbClr val="000080"/>
              </a:buClr>
              <a:buSzPct val="75000"/>
              <a:buFont typeface="Symbol" charset="2"/>
              <a:buChar char=""/>
            </a:pPr>
            <a:r>
              <a:rPr b="0" lang="en-US" sz="2200" spc="-1" strike="noStrike">
                <a:latin typeface="Times New Roman"/>
                <a:ea typeface="Arial Unicode MS"/>
              </a:rPr>
              <a:t>Which atoms or molecules exist in the object</a:t>
            </a:r>
            <a:endParaRPr b="0" lang="en-US" sz="2200" spc="-1" strike="noStrike">
              <a:latin typeface="Times New Roman"/>
            </a:endParaRPr>
          </a:p>
          <a:p>
            <a:pPr lvl="1" marL="864000" indent="-288000">
              <a:buClr>
                <a:srgbClr val="000080"/>
              </a:buClr>
              <a:buSzPct val="75000"/>
              <a:buFont typeface="Symbol" charset="2"/>
              <a:buChar char=""/>
            </a:pPr>
            <a:r>
              <a:rPr b="0" lang="en-US" sz="2200" spc="-1" strike="noStrike">
                <a:latin typeface="Times New Roman"/>
                <a:ea typeface="Arial Unicode MS"/>
              </a:rPr>
              <a:t>It’s temperature, microscopic structures, magnetic/electric fields</a:t>
            </a:r>
            <a:endParaRPr b="0" lang="en-US" sz="2200" spc="-1" strike="noStrike">
              <a:latin typeface="Times New Roman"/>
            </a:endParaRPr>
          </a:p>
          <a:p>
            <a:pPr marL="432000" indent="-324000">
              <a:buClr>
                <a:srgbClr val="000080"/>
              </a:buClr>
              <a:buSzPct val="45000"/>
              <a:buFont typeface="Wingdings" charset="2"/>
              <a:buChar char=""/>
            </a:pPr>
            <a:endParaRPr b="0" lang="en-US" sz="2200" spc="-1" strike="noStrike">
              <a:latin typeface="Times New Roman"/>
            </a:endParaRPr>
          </a:p>
          <a:p>
            <a:pPr marL="432000" indent="-324000">
              <a:buClr>
                <a:srgbClr val="000080"/>
              </a:buClr>
              <a:buSzPct val="45000"/>
              <a:buFont typeface="Wingdings" charset="2"/>
              <a:buChar char=""/>
            </a:pPr>
            <a:endParaRPr b="0" lang="en-US" sz="2200" spc="-1" strike="noStrike">
              <a:latin typeface="Times New Roman"/>
            </a:endParaRPr>
          </a:p>
          <a:p>
            <a:pPr marL="432000" indent="-324000">
              <a:buClr>
                <a:srgbClr val="000080"/>
              </a:buClr>
              <a:buSzPct val="45000"/>
              <a:buFont typeface="Wingdings" charset="2"/>
              <a:buChar char=""/>
            </a:pPr>
            <a:endParaRPr b="0" lang="en-US" sz="2200" spc="-1" strike="noStrike">
              <a:latin typeface="Times New Roman"/>
            </a:endParaRPr>
          </a:p>
          <a:p>
            <a:pPr marL="432000" indent="-324000">
              <a:buClr>
                <a:srgbClr val="000080"/>
              </a:buClr>
              <a:buSzPct val="45000"/>
              <a:buFont typeface="Wingdings" charset="2"/>
              <a:buChar char=""/>
            </a:pPr>
            <a:endParaRPr b="0" lang="en-US" sz="2200" spc="-1" strike="noStrike">
              <a:latin typeface="Times New Roman"/>
            </a:endParaRPr>
          </a:p>
          <a:p>
            <a:pPr marL="432000" indent="-324000">
              <a:buClr>
                <a:srgbClr val="000080"/>
              </a:buClr>
              <a:buSzPct val="45000"/>
              <a:buFont typeface="Wingdings" charset="2"/>
              <a:buChar char=""/>
            </a:pPr>
            <a:endParaRPr b="0" lang="en-US" sz="2200" spc="-1" strike="noStrike">
              <a:latin typeface="Times New Roman"/>
            </a:endParaRPr>
          </a:p>
          <a:p>
            <a:pPr marL="432000" indent="-324000">
              <a:buClr>
                <a:srgbClr val="000080"/>
              </a:buClr>
              <a:buSzPct val="45000"/>
              <a:buFont typeface="Wingdings" charset="2"/>
              <a:buChar char=""/>
            </a:pPr>
            <a:endParaRPr b="0" lang="en-US" sz="2200" spc="-1" strike="noStrike">
              <a:latin typeface="Times New Roman"/>
            </a:endParaRPr>
          </a:p>
          <a:p>
            <a:pPr marL="432000" indent="-324000">
              <a:buClr>
                <a:srgbClr val="000080"/>
              </a:buClr>
              <a:buSzPct val="45000"/>
              <a:buFont typeface="Wingdings" charset="2"/>
              <a:buChar char=""/>
            </a:pPr>
            <a:endParaRPr b="0" lang="en-US" sz="2200" spc="-1" strike="noStrike">
              <a:latin typeface="Times New Roman"/>
            </a:endParaRPr>
          </a:p>
          <a:p>
            <a:pPr marL="432000" indent="-324000">
              <a:buClr>
                <a:srgbClr val="000080"/>
              </a:buClr>
              <a:buSzPct val="45000"/>
              <a:buFont typeface="Wingdings" charset="2"/>
              <a:buChar char=""/>
            </a:pPr>
            <a:r>
              <a:rPr b="0" lang="en-US" sz="2600" spc="-1" strike="noStrike">
                <a:latin typeface="Times New Roman"/>
              </a:rPr>
              <a:t>Much can be inferred from spectra</a:t>
            </a:r>
            <a:endParaRPr b="0" lang="en-US" sz="2600" spc="-1" strike="noStrike">
              <a:latin typeface="Times New Roman"/>
            </a:endParaRPr>
          </a:p>
          <a:p>
            <a:pPr lvl="1" marL="864000" indent="-288000">
              <a:buClr>
                <a:srgbClr val="000080"/>
              </a:buClr>
              <a:buSzPct val="75000"/>
              <a:buFont typeface="Symbol" charset="2"/>
              <a:buChar char=""/>
            </a:pPr>
            <a:r>
              <a:rPr b="0" lang="en-US" sz="22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With physical models: age, sizes, mass, </a:t>
            </a:r>
            <a:endParaRPr b="0" lang="en-US" sz="2200" spc="-1" strike="noStrike">
              <a:latin typeface="Times New Roman"/>
            </a:endParaRPr>
          </a:p>
          <a:p>
            <a:pPr lvl="1" marL="864000" indent="-288000">
              <a:buClr>
                <a:srgbClr val="000080"/>
              </a:buClr>
              <a:buSzPct val="75000"/>
              <a:buFont typeface="Symbol" charset="2"/>
              <a:buChar char=""/>
            </a:pPr>
            <a:r>
              <a:rPr b="0" lang="en-US" sz="22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distance, speed </a:t>
            </a:r>
            <a:endParaRPr b="0" lang="en-US" sz="2200" spc="-1" strike="noStrike">
              <a:latin typeface="Times New Roman"/>
            </a:endParaRPr>
          </a:p>
          <a:p>
            <a:pPr marL="432000" indent="-324000">
              <a:buClr>
                <a:srgbClr val="000080"/>
              </a:buClr>
              <a:buSzPct val="45000"/>
              <a:buFont typeface="Wingdings" charset="2"/>
              <a:buChar char=""/>
            </a:pPr>
            <a:endParaRPr b="0" lang="en-US" sz="2200" spc="-1" strike="noStrike">
              <a:latin typeface="Times New Roman"/>
            </a:endParaRPr>
          </a:p>
          <a:p>
            <a:pPr marL="432000" indent="-324000">
              <a:buClr>
                <a:srgbClr val="000080"/>
              </a:buClr>
              <a:buSzPct val="45000"/>
              <a:buFont typeface="Wingdings" charset="2"/>
              <a:buChar char=""/>
            </a:pPr>
            <a:endParaRPr b="0" lang="en-US" sz="2200" spc="-1" strike="noStrike">
              <a:latin typeface="Times New Roman"/>
            </a:endParaRPr>
          </a:p>
        </p:txBody>
      </p:sp>
      <p:pic>
        <p:nvPicPr>
          <p:cNvPr id="64" name="" descr=""/>
          <p:cNvPicPr/>
          <p:nvPr/>
        </p:nvPicPr>
        <p:blipFill>
          <a:blip r:embed="rId1"/>
          <a:stretch/>
        </p:blipFill>
        <p:spPr>
          <a:xfrm>
            <a:off x="462600" y="2252880"/>
            <a:ext cx="5613480" cy="2481480"/>
          </a:xfrm>
          <a:prstGeom prst="rect">
            <a:avLst/>
          </a:prstGeom>
          <a:ln>
            <a:noFill/>
          </a:ln>
        </p:spPr>
      </p:pic>
      <p:sp>
        <p:nvSpPr>
          <p:cNvPr id="65" name="TextShape 3"/>
          <p:cNvSpPr txBox="1"/>
          <p:nvPr/>
        </p:nvSpPr>
        <p:spPr>
          <a:xfrm>
            <a:off x="5773320" y="4680000"/>
            <a:ext cx="3946680" cy="249156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txBody>
          <a:bodyPr lIns="90000" rIns="90000" tIns="45000" bIns="45000" anchor="ctr" anchorCtr="1"/>
          <a:p>
            <a:pPr algn="ctr"/>
            <a:r>
              <a:rPr b="0" lang="en-US" sz="1800" spc="-1" strike="noStrike">
                <a:latin typeface="Arial"/>
              </a:rPr>
              <a:t> </a:t>
            </a:r>
            <a:endParaRPr b="0" lang="en-US" sz="1800" spc="-1" strike="noStrike">
              <a:latin typeface="Arial"/>
            </a:endParaRPr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Shape 1"/>
          <p:cNvSpPr txBox="1"/>
          <p:nvPr/>
        </p:nvSpPr>
        <p:spPr>
          <a:xfrm>
            <a:off x="504000" y="337320"/>
            <a:ext cx="9071640" cy="922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80"/>
                </a:solidFill>
                <a:latin typeface="Times New Roman"/>
              </a:rPr>
              <a:t>Interactions of Atoms and Light</a:t>
            </a:r>
            <a:endParaRPr b="0" lang="en-US" sz="4400" spc="-1" strike="noStrike">
              <a:solidFill>
                <a:srgbClr val="000080"/>
              </a:solidFill>
              <a:latin typeface="Times New Roman"/>
            </a:endParaRPr>
          </a:p>
        </p:txBody>
      </p:sp>
      <p:sp>
        <p:nvSpPr>
          <p:cNvPr id="67" name="TextShape 2"/>
          <p:cNvSpPr txBox="1"/>
          <p:nvPr/>
        </p:nvSpPr>
        <p:spPr>
          <a:xfrm>
            <a:off x="540000" y="1195200"/>
            <a:ext cx="9071640" cy="48783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289"/>
              </a:spcAft>
              <a:buClr>
                <a:srgbClr val="00008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latin typeface="Times New Roman"/>
              </a:rPr>
              <a:t>Absorption</a:t>
            </a:r>
            <a:endParaRPr b="0" lang="en-US" sz="2800" spc="-1" strike="noStrike">
              <a:latin typeface="Times New Roman"/>
            </a:endParaRPr>
          </a:p>
          <a:p>
            <a:pPr lvl="1" marL="864000" indent="-288000">
              <a:spcAft>
                <a:spcPts val="289"/>
              </a:spcAft>
              <a:buClr>
                <a:srgbClr val="000080"/>
              </a:buClr>
              <a:buSzPct val="75000"/>
              <a:buFont typeface="Symbol" charset="2"/>
              <a:buChar char=""/>
            </a:pPr>
            <a:r>
              <a:rPr b="0" lang="en-US" sz="2200" spc="-1" strike="noStrike">
                <a:latin typeface="Times New Roman"/>
                <a:ea typeface="Arial Unicode MS"/>
              </a:rPr>
              <a:t>Atoms absorb exact wavelengths of light (can re-emit)</a:t>
            </a:r>
            <a:endParaRPr b="0" lang="en-US" sz="2200" spc="-1" strike="noStrike">
              <a:latin typeface="Times New Roman"/>
            </a:endParaRPr>
          </a:p>
          <a:p>
            <a:pPr lvl="1" marL="864000" indent="-288000">
              <a:spcAft>
                <a:spcPts val="289"/>
              </a:spcAft>
              <a:buClr>
                <a:srgbClr val="000080"/>
              </a:buClr>
              <a:buSzPct val="75000"/>
              <a:buFont typeface="Symbol" charset="2"/>
              <a:buChar char=""/>
            </a:pPr>
            <a:r>
              <a:rPr b="0" lang="en-US" sz="2200" spc="-1" strike="noStrike">
                <a:latin typeface="Times New Roman"/>
                <a:ea typeface="Arial Unicode MS"/>
              </a:rPr>
              <a:t>Fluorescence, lasers: </a:t>
            </a:r>
            <a:endParaRPr b="0" lang="en-US" sz="2200" spc="-1" strike="noStrike">
              <a:latin typeface="Times New Roman"/>
            </a:endParaRPr>
          </a:p>
          <a:p>
            <a:pPr marL="432000" indent="-324000">
              <a:spcAft>
                <a:spcPts val="1417"/>
              </a:spcAft>
              <a:buClr>
                <a:srgbClr val="000080"/>
              </a:buClr>
              <a:buSzPct val="45000"/>
              <a:buFont typeface="Wingdings" charset="2"/>
              <a:buChar char=""/>
            </a:pPr>
            <a:endParaRPr b="0" lang="en-US" sz="2200" spc="-1" strike="noStrike">
              <a:latin typeface="Times New Roman"/>
            </a:endParaRPr>
          </a:p>
          <a:p>
            <a:pPr marL="432000" indent="-324000">
              <a:spcAft>
                <a:spcPts val="1417"/>
              </a:spcAft>
              <a:buClr>
                <a:srgbClr val="000080"/>
              </a:buClr>
              <a:buSzPct val="45000"/>
              <a:buFont typeface="Wingdings" charset="2"/>
              <a:buChar char=""/>
            </a:pPr>
            <a:endParaRPr b="0" lang="en-US" sz="2200" spc="-1" strike="noStrike">
              <a:latin typeface="Times New Roman"/>
            </a:endParaRPr>
          </a:p>
          <a:p>
            <a:pPr marL="432000" indent="-324000">
              <a:spcAft>
                <a:spcPts val="1417"/>
              </a:spcAft>
              <a:buClr>
                <a:srgbClr val="000080"/>
              </a:buClr>
              <a:buSzPct val="45000"/>
              <a:buFont typeface="Wingdings" charset="2"/>
              <a:buChar char=""/>
            </a:pPr>
            <a:endParaRPr b="0" lang="en-US" sz="2200" spc="-1" strike="noStrike">
              <a:latin typeface="Times New Roman"/>
            </a:endParaRPr>
          </a:p>
          <a:p>
            <a:pPr marL="432000" indent="-324000">
              <a:spcAft>
                <a:spcPts val="289"/>
              </a:spcAft>
              <a:buClr>
                <a:srgbClr val="000080"/>
              </a:buClr>
              <a:buSzPct val="45000"/>
              <a:buFont typeface="Wingdings" charset="2"/>
              <a:buChar char=""/>
            </a:pPr>
            <a:endParaRPr b="0" lang="en-US" sz="2200" spc="-1" strike="noStrike">
              <a:latin typeface="Times New Roman"/>
            </a:endParaRPr>
          </a:p>
          <a:p>
            <a:pPr marL="432000" indent="-324000">
              <a:spcAft>
                <a:spcPts val="289"/>
              </a:spcAft>
              <a:buClr>
                <a:srgbClr val="000080"/>
              </a:buClr>
              <a:buSzPct val="45000"/>
              <a:buFont typeface="Wingdings" charset="2"/>
              <a:buChar char=""/>
            </a:pPr>
            <a:r>
              <a:rPr b="0" lang="en-US" sz="2600" spc="-1" strike="noStrike">
                <a:latin typeface="Times New Roman"/>
              </a:rPr>
              <a:t>Scattering</a:t>
            </a:r>
            <a:endParaRPr b="0" lang="en-US" sz="2600" spc="-1" strike="noStrike">
              <a:latin typeface="Times New Roman"/>
            </a:endParaRPr>
          </a:p>
          <a:p>
            <a:pPr lvl="1" marL="864000" indent="-288000">
              <a:spcAft>
                <a:spcPts val="289"/>
              </a:spcAft>
              <a:buClr>
                <a:srgbClr val="000080"/>
              </a:buClr>
              <a:buSzPct val="75000"/>
              <a:buFont typeface="Symbol" charset="2"/>
              <a:buChar char=""/>
            </a:pPr>
            <a:r>
              <a:rPr b="0" lang="en-US" sz="22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1) Reflection 2) Refraction</a:t>
            </a:r>
            <a:endParaRPr b="0" lang="en-US" sz="2200" spc="-1" strike="noStrike">
              <a:latin typeface="Times New Roman"/>
            </a:endParaRPr>
          </a:p>
          <a:p>
            <a:pPr marL="432000" indent="-324000">
              <a:spcAft>
                <a:spcPts val="289"/>
              </a:spcAft>
              <a:buClr>
                <a:srgbClr val="000080"/>
              </a:buClr>
              <a:buSzPct val="45000"/>
              <a:buFont typeface="Wingdings" charset="2"/>
              <a:buChar char=""/>
            </a:pPr>
            <a:endParaRPr b="0" lang="en-US" sz="2200" spc="-1" strike="noStrike">
              <a:latin typeface="Times New Roman"/>
            </a:endParaRPr>
          </a:p>
          <a:p>
            <a:pPr marL="432000" indent="-324000">
              <a:spcAft>
                <a:spcPts val="1417"/>
              </a:spcAft>
              <a:buClr>
                <a:srgbClr val="000080"/>
              </a:buClr>
              <a:buSzPct val="45000"/>
              <a:buFont typeface="Wingdings" charset="2"/>
              <a:buChar char=""/>
            </a:pPr>
            <a:endParaRPr b="0" lang="en-US" sz="2200" spc="-1" strike="noStrike">
              <a:latin typeface="Times New Roman"/>
            </a:endParaRPr>
          </a:p>
        </p:txBody>
      </p:sp>
      <p:pic>
        <p:nvPicPr>
          <p:cNvPr id="68" name="" descr=""/>
          <p:cNvPicPr/>
          <p:nvPr/>
        </p:nvPicPr>
        <p:blipFill>
          <a:blip r:embed="rId1"/>
          <a:stretch/>
        </p:blipFill>
        <p:spPr>
          <a:xfrm>
            <a:off x="1104480" y="2340000"/>
            <a:ext cx="3215520" cy="2301120"/>
          </a:xfrm>
          <a:prstGeom prst="rect">
            <a:avLst/>
          </a:prstGeom>
          <a:ln>
            <a:noFill/>
          </a:ln>
        </p:spPr>
      </p:pic>
      <p:pic>
        <p:nvPicPr>
          <p:cNvPr id="69" name="" descr=""/>
          <p:cNvPicPr/>
          <p:nvPr/>
        </p:nvPicPr>
        <p:blipFill>
          <a:blip r:embed="rId2"/>
          <a:stretch/>
        </p:blipFill>
        <p:spPr>
          <a:xfrm>
            <a:off x="5277960" y="1980000"/>
            <a:ext cx="3542040" cy="2910240"/>
          </a:xfrm>
          <a:prstGeom prst="rect">
            <a:avLst/>
          </a:prstGeom>
          <a:ln>
            <a:noFill/>
          </a:ln>
        </p:spPr>
      </p:pic>
      <p:pic>
        <p:nvPicPr>
          <p:cNvPr id="70" name="" descr=""/>
          <p:cNvPicPr/>
          <p:nvPr/>
        </p:nvPicPr>
        <p:blipFill>
          <a:blip r:embed="rId3"/>
          <a:stretch/>
        </p:blipFill>
        <p:spPr>
          <a:xfrm>
            <a:off x="1800000" y="5349600"/>
            <a:ext cx="2778480" cy="1850400"/>
          </a:xfrm>
          <a:prstGeom prst="rect">
            <a:avLst/>
          </a:prstGeom>
          <a:ln>
            <a:noFill/>
          </a:ln>
        </p:spPr>
      </p:pic>
      <p:pic>
        <p:nvPicPr>
          <p:cNvPr id="71" name="" descr=""/>
          <p:cNvPicPr/>
          <p:nvPr/>
        </p:nvPicPr>
        <p:blipFill>
          <a:blip r:embed="rId4"/>
          <a:stretch/>
        </p:blipFill>
        <p:spPr>
          <a:xfrm>
            <a:off x="5357880" y="4947840"/>
            <a:ext cx="3642120" cy="2252160"/>
          </a:xfrm>
          <a:prstGeom prst="rect">
            <a:avLst/>
          </a:prstGeom>
          <a:ln>
            <a:noFill/>
          </a:ln>
        </p:spPr>
      </p:pic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" descr=""/>
          <p:cNvPicPr/>
          <p:nvPr/>
        </p:nvPicPr>
        <p:blipFill>
          <a:blip r:embed="rId1"/>
          <a:stretch/>
        </p:blipFill>
        <p:spPr>
          <a:xfrm>
            <a:off x="1080000" y="5400000"/>
            <a:ext cx="3317400" cy="1697760"/>
          </a:xfrm>
          <a:prstGeom prst="rect">
            <a:avLst/>
          </a:prstGeom>
          <a:ln>
            <a:noFill/>
          </a:ln>
        </p:spPr>
      </p:pic>
      <p:pic>
        <p:nvPicPr>
          <p:cNvPr id="73" name="" descr=""/>
          <p:cNvPicPr/>
          <p:nvPr/>
        </p:nvPicPr>
        <p:blipFill>
          <a:blip r:embed="rId2"/>
          <a:stretch/>
        </p:blipFill>
        <p:spPr>
          <a:xfrm>
            <a:off x="6851880" y="5220000"/>
            <a:ext cx="2688120" cy="1980000"/>
          </a:xfrm>
          <a:prstGeom prst="rect">
            <a:avLst/>
          </a:prstGeom>
          <a:ln>
            <a:noFill/>
          </a:ln>
        </p:spPr>
      </p:pic>
      <p:sp>
        <p:nvSpPr>
          <p:cNvPr id="74" name="TextShape 1"/>
          <p:cNvSpPr txBox="1"/>
          <p:nvPr/>
        </p:nvSpPr>
        <p:spPr>
          <a:xfrm>
            <a:off x="504000" y="337320"/>
            <a:ext cx="9071640" cy="922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80"/>
                </a:solidFill>
                <a:latin typeface="Times New Roman"/>
              </a:rPr>
              <a:t>Scattering Based on Wavelength</a:t>
            </a:r>
            <a:endParaRPr b="0" lang="en-US" sz="4400" spc="-1" strike="noStrike">
              <a:solidFill>
                <a:srgbClr val="000080"/>
              </a:solidFill>
              <a:latin typeface="Times New Roman"/>
            </a:endParaRPr>
          </a:p>
        </p:txBody>
      </p:sp>
      <p:sp>
        <p:nvSpPr>
          <p:cNvPr id="75" name="TextShape 2"/>
          <p:cNvSpPr txBox="1"/>
          <p:nvPr/>
        </p:nvSpPr>
        <p:spPr>
          <a:xfrm>
            <a:off x="540000" y="1195200"/>
            <a:ext cx="9071640" cy="46429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289"/>
              </a:spcAft>
              <a:buClr>
                <a:srgbClr val="00008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latin typeface="Times New Roman"/>
              </a:rPr>
              <a:t>Dispersion (scattering at different angles)</a:t>
            </a:r>
            <a:endParaRPr b="0" lang="en-US" sz="2800" spc="-1" strike="noStrike">
              <a:latin typeface="Times New Roman"/>
            </a:endParaRPr>
          </a:p>
          <a:p>
            <a:pPr marL="432000" indent="-324000">
              <a:spcAft>
                <a:spcPts val="1417"/>
              </a:spcAft>
              <a:buClr>
                <a:srgbClr val="000080"/>
              </a:buClr>
              <a:buSzPct val="45000"/>
              <a:buFont typeface="Wingdings" charset="2"/>
              <a:buChar char=""/>
            </a:pPr>
            <a:endParaRPr b="0" lang="en-US" sz="2800" spc="-1" strike="noStrike">
              <a:latin typeface="Times New Roman"/>
            </a:endParaRPr>
          </a:p>
          <a:p>
            <a:pPr marL="432000" indent="-324000">
              <a:spcAft>
                <a:spcPts val="1417"/>
              </a:spcAft>
              <a:buClr>
                <a:srgbClr val="000080"/>
              </a:buClr>
              <a:buSzPct val="45000"/>
              <a:buFont typeface="Wingdings" charset="2"/>
              <a:buChar char=""/>
            </a:pPr>
            <a:endParaRPr b="0" lang="en-US" sz="2800" spc="-1" strike="noStrike">
              <a:latin typeface="Times New Roman"/>
            </a:endParaRPr>
          </a:p>
          <a:p>
            <a:pPr marL="432000" indent="-324000">
              <a:spcAft>
                <a:spcPts val="289"/>
              </a:spcAft>
              <a:buClr>
                <a:srgbClr val="000080"/>
              </a:buClr>
              <a:buSzPct val="45000"/>
              <a:buFont typeface="Wingdings" charset="2"/>
              <a:buChar char=""/>
            </a:pPr>
            <a:endParaRPr b="0" lang="en-US" sz="2800" spc="-1" strike="noStrike">
              <a:latin typeface="Times New Roman"/>
            </a:endParaRPr>
          </a:p>
          <a:p>
            <a:pPr marL="432000" indent="-324000">
              <a:spcAft>
                <a:spcPts val="289"/>
              </a:spcAft>
              <a:buClr>
                <a:srgbClr val="000080"/>
              </a:buClr>
              <a:buSzPct val="45000"/>
              <a:buFont typeface="Wingdings" charset="2"/>
              <a:buChar char=""/>
            </a:pPr>
            <a:r>
              <a:rPr b="0" lang="en-US" sz="2600" spc="-1" strike="noStrike">
                <a:latin typeface="Times New Roman"/>
              </a:rPr>
              <a:t>Iridescence (interference of light waves)</a:t>
            </a:r>
            <a:endParaRPr b="0" lang="en-US" sz="2600" spc="-1" strike="noStrike">
              <a:latin typeface="Times New Roman"/>
            </a:endParaRPr>
          </a:p>
          <a:p>
            <a:pPr marL="432000" indent="-324000">
              <a:spcAft>
                <a:spcPts val="289"/>
              </a:spcAft>
              <a:buClr>
                <a:srgbClr val="000080"/>
              </a:buClr>
              <a:buSzPct val="45000"/>
              <a:buFont typeface="Wingdings" charset="2"/>
              <a:buChar char=""/>
            </a:pPr>
            <a:endParaRPr b="0" lang="en-US" sz="2600" spc="-1" strike="noStrike">
              <a:latin typeface="Times New Roman"/>
            </a:endParaRPr>
          </a:p>
          <a:p>
            <a:pPr marL="432000" indent="-324000">
              <a:spcAft>
                <a:spcPts val="289"/>
              </a:spcAft>
              <a:buClr>
                <a:srgbClr val="000080"/>
              </a:buClr>
              <a:buSzPct val="45000"/>
              <a:buFont typeface="Wingdings" charset="2"/>
              <a:buChar char=""/>
            </a:pPr>
            <a:endParaRPr b="0" lang="en-US" sz="2600" spc="-1" strike="noStrike">
              <a:latin typeface="Times New Roman"/>
            </a:endParaRPr>
          </a:p>
          <a:p>
            <a:pPr marL="432000" indent="-324000">
              <a:spcAft>
                <a:spcPts val="289"/>
              </a:spcAft>
              <a:buClr>
                <a:srgbClr val="000080"/>
              </a:buClr>
              <a:buSzPct val="45000"/>
              <a:buFont typeface="Wingdings" charset="2"/>
              <a:buChar char=""/>
            </a:pPr>
            <a:endParaRPr b="0" lang="en-US" sz="2600" spc="-1" strike="noStrike">
              <a:latin typeface="Times New Roman"/>
            </a:endParaRPr>
          </a:p>
          <a:p>
            <a:pPr marL="432000" indent="-324000">
              <a:spcAft>
                <a:spcPts val="289"/>
              </a:spcAft>
              <a:buClr>
                <a:srgbClr val="000080"/>
              </a:buClr>
              <a:buSzPct val="45000"/>
              <a:buFont typeface="Wingdings" charset="2"/>
              <a:buChar char=""/>
            </a:pPr>
            <a:endParaRPr b="0" lang="en-US" sz="2600" spc="-1" strike="noStrike">
              <a:latin typeface="Times New Roman"/>
            </a:endParaRPr>
          </a:p>
          <a:p>
            <a:pPr marL="432000" indent="-324000">
              <a:spcAft>
                <a:spcPts val="289"/>
              </a:spcAft>
              <a:buClr>
                <a:srgbClr val="00008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Times New Roman"/>
              </a:rPr>
              <a:t>Rayleigh Scattering (Why the sky is blue, and sunsets are orange)</a:t>
            </a:r>
            <a:endParaRPr b="0" lang="en-US" sz="2400" spc="-1" strike="noStrike">
              <a:latin typeface="Times New Roman"/>
            </a:endParaRPr>
          </a:p>
        </p:txBody>
      </p:sp>
      <p:pic>
        <p:nvPicPr>
          <p:cNvPr id="76" name="" descr=""/>
          <p:cNvPicPr/>
          <p:nvPr/>
        </p:nvPicPr>
        <p:blipFill>
          <a:blip r:embed="rId3"/>
          <a:stretch/>
        </p:blipFill>
        <p:spPr>
          <a:xfrm>
            <a:off x="7200000" y="1080000"/>
            <a:ext cx="1800000" cy="2400120"/>
          </a:xfrm>
          <a:prstGeom prst="rect">
            <a:avLst/>
          </a:prstGeom>
          <a:ln>
            <a:noFill/>
          </a:ln>
        </p:spPr>
      </p:pic>
      <p:pic>
        <p:nvPicPr>
          <p:cNvPr id="77" name="" descr=""/>
          <p:cNvPicPr/>
          <p:nvPr/>
        </p:nvPicPr>
        <p:blipFill>
          <a:blip r:embed="rId4"/>
          <a:stretch/>
        </p:blipFill>
        <p:spPr>
          <a:xfrm>
            <a:off x="1800000" y="1620000"/>
            <a:ext cx="2340000" cy="1701720"/>
          </a:xfrm>
          <a:prstGeom prst="rect">
            <a:avLst/>
          </a:prstGeom>
          <a:ln>
            <a:noFill/>
          </a:ln>
        </p:spPr>
      </p:pic>
      <p:pic>
        <p:nvPicPr>
          <p:cNvPr id="78" name="" descr=""/>
          <p:cNvPicPr/>
          <p:nvPr/>
        </p:nvPicPr>
        <p:blipFill>
          <a:blip r:embed="rId5"/>
          <a:stretch/>
        </p:blipFill>
        <p:spPr>
          <a:xfrm>
            <a:off x="1080000" y="3600000"/>
            <a:ext cx="2083680" cy="1620000"/>
          </a:xfrm>
          <a:prstGeom prst="rect">
            <a:avLst/>
          </a:prstGeom>
          <a:ln>
            <a:noFill/>
          </a:ln>
        </p:spPr>
      </p:pic>
      <p:pic>
        <p:nvPicPr>
          <p:cNvPr id="79" name="" descr=""/>
          <p:cNvPicPr/>
          <p:nvPr/>
        </p:nvPicPr>
        <p:blipFill>
          <a:blip r:embed="rId6"/>
          <a:stretch/>
        </p:blipFill>
        <p:spPr>
          <a:xfrm>
            <a:off x="3240000" y="3635280"/>
            <a:ext cx="2160000" cy="1584720"/>
          </a:xfrm>
          <a:prstGeom prst="rect">
            <a:avLst/>
          </a:prstGeom>
          <a:ln>
            <a:noFill/>
          </a:ln>
        </p:spPr>
      </p:pic>
      <p:pic>
        <p:nvPicPr>
          <p:cNvPr id="80" name="" descr=""/>
          <p:cNvPicPr/>
          <p:nvPr/>
        </p:nvPicPr>
        <p:blipFill>
          <a:blip r:embed="rId7"/>
          <a:stretch/>
        </p:blipFill>
        <p:spPr>
          <a:xfrm>
            <a:off x="6120000" y="3678120"/>
            <a:ext cx="2055600" cy="1541880"/>
          </a:xfrm>
          <a:prstGeom prst="rect">
            <a:avLst/>
          </a:prstGeom>
          <a:ln>
            <a:noFill/>
          </a:ln>
        </p:spPr>
      </p:pic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Shape 1"/>
          <p:cNvSpPr txBox="1"/>
          <p:nvPr/>
        </p:nvSpPr>
        <p:spPr>
          <a:xfrm>
            <a:off x="504000" y="337320"/>
            <a:ext cx="9071640" cy="922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80"/>
                </a:solidFill>
                <a:latin typeface="Times New Roman"/>
              </a:rPr>
              <a:t>Absorption and Reflection</a:t>
            </a:r>
            <a:endParaRPr b="0" lang="en-US" sz="4400" spc="-1" strike="noStrike">
              <a:solidFill>
                <a:srgbClr val="000080"/>
              </a:solidFill>
              <a:latin typeface="Times New Roman"/>
            </a:endParaRPr>
          </a:p>
        </p:txBody>
      </p:sp>
      <p:sp>
        <p:nvSpPr>
          <p:cNvPr id="82" name="TextShape 2"/>
          <p:cNvSpPr txBox="1"/>
          <p:nvPr/>
        </p:nvSpPr>
        <p:spPr>
          <a:xfrm>
            <a:off x="540000" y="1195200"/>
            <a:ext cx="9071640" cy="46429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289"/>
              </a:spcAft>
              <a:buClr>
                <a:srgbClr val="00008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latin typeface="Times New Roman"/>
              </a:rPr>
              <a:t>In spectra</a:t>
            </a:r>
            <a:endParaRPr b="0" lang="en-US" sz="2800" spc="-1" strike="noStrike">
              <a:latin typeface="Times New Roman"/>
            </a:endParaRPr>
          </a:p>
          <a:p>
            <a:pPr lvl="1" marL="864000" indent="-288000">
              <a:spcAft>
                <a:spcPts val="289"/>
              </a:spcAft>
              <a:buClr>
                <a:srgbClr val="000080"/>
              </a:buClr>
              <a:buSzPct val="75000"/>
              <a:buFont typeface="Symbol" charset="2"/>
              <a:buChar char=""/>
            </a:pPr>
            <a:endParaRPr b="0" lang="en-US" sz="2800" spc="-1" strike="noStrike">
              <a:latin typeface="Times New Roman"/>
            </a:endParaRPr>
          </a:p>
          <a:p>
            <a:pPr lvl="1" marL="864000" indent="-288000">
              <a:spcAft>
                <a:spcPts val="289"/>
              </a:spcAft>
              <a:buClr>
                <a:srgbClr val="000080"/>
              </a:buClr>
              <a:buSzPct val="75000"/>
              <a:buFont typeface="Symbol" charset="2"/>
              <a:buChar char=""/>
            </a:pPr>
            <a:endParaRPr b="0" lang="en-US" sz="2800" spc="-1" strike="noStrike">
              <a:latin typeface="Times New Roman"/>
            </a:endParaRPr>
          </a:p>
          <a:p>
            <a:pPr marL="432000" indent="-324000">
              <a:spcAft>
                <a:spcPts val="1417"/>
              </a:spcAft>
              <a:buClr>
                <a:srgbClr val="000080"/>
              </a:buClr>
              <a:buSzPct val="45000"/>
              <a:buFont typeface="Wingdings" charset="2"/>
              <a:buChar char=""/>
            </a:pPr>
            <a:endParaRPr b="0" lang="en-US" sz="2800" spc="-1" strike="noStrike">
              <a:latin typeface="Times New Roman"/>
            </a:endParaRPr>
          </a:p>
          <a:p>
            <a:pPr marL="432000" indent="-324000">
              <a:spcAft>
                <a:spcPts val="1417"/>
              </a:spcAft>
              <a:buClr>
                <a:srgbClr val="000080"/>
              </a:buClr>
              <a:buSzPct val="45000"/>
              <a:buFont typeface="Wingdings" charset="2"/>
              <a:buChar char=""/>
            </a:pPr>
            <a:endParaRPr b="0" lang="en-US" sz="2800" spc="-1" strike="noStrike">
              <a:latin typeface="Times New Roman"/>
            </a:endParaRPr>
          </a:p>
          <a:p>
            <a:pPr marL="432000" indent="-324000">
              <a:spcAft>
                <a:spcPts val="289"/>
              </a:spcAft>
              <a:buClr>
                <a:srgbClr val="000080"/>
              </a:buClr>
              <a:buSzPct val="45000"/>
              <a:buFont typeface="Wingdings" charset="2"/>
              <a:buChar char=""/>
            </a:pPr>
            <a:r>
              <a:rPr b="0" lang="en-US" sz="2600" spc="-1" strike="noStrike">
                <a:latin typeface="Times New Roman"/>
              </a:rPr>
              <a:t>In pictures</a:t>
            </a:r>
            <a:endParaRPr b="0" lang="en-US" sz="2600" spc="-1" strike="noStrike">
              <a:latin typeface="Times New Roman"/>
            </a:endParaRPr>
          </a:p>
          <a:p>
            <a:pPr lvl="1" marL="864000" indent="-288000">
              <a:spcAft>
                <a:spcPts val="289"/>
              </a:spcAft>
              <a:buClr>
                <a:srgbClr val="000080"/>
              </a:buClr>
              <a:buSzPct val="75000"/>
              <a:buFont typeface="Symbol" charset="2"/>
              <a:buChar char=""/>
            </a:pPr>
            <a:endParaRPr b="0" lang="en-US" sz="2600" spc="-1" strike="noStrike">
              <a:latin typeface="Times New Roman"/>
            </a:endParaRPr>
          </a:p>
          <a:p>
            <a:pPr marL="432000" indent="-324000">
              <a:spcAft>
                <a:spcPts val="289"/>
              </a:spcAft>
              <a:buClr>
                <a:srgbClr val="000080"/>
              </a:buClr>
              <a:buSzPct val="45000"/>
              <a:buFont typeface="Wingdings" charset="2"/>
              <a:buChar char=""/>
            </a:pPr>
            <a:endParaRPr b="0" lang="en-US" sz="2600" spc="-1" strike="noStrike">
              <a:latin typeface="Times New Roman"/>
            </a:endParaRPr>
          </a:p>
          <a:p>
            <a:pPr marL="432000" indent="-324000">
              <a:spcAft>
                <a:spcPts val="1417"/>
              </a:spcAft>
              <a:buClr>
                <a:srgbClr val="000080"/>
              </a:buClr>
              <a:buSzPct val="45000"/>
              <a:buFont typeface="Wingdings" charset="2"/>
              <a:buChar char=""/>
            </a:pPr>
            <a:endParaRPr b="0" lang="en-US" sz="2600" spc="-1" strike="noStrike">
              <a:latin typeface="Times New Roman"/>
            </a:endParaRPr>
          </a:p>
        </p:txBody>
      </p:sp>
      <p:pic>
        <p:nvPicPr>
          <p:cNvPr id="83" name="" descr=""/>
          <p:cNvPicPr/>
          <p:nvPr/>
        </p:nvPicPr>
        <p:blipFill>
          <a:blip r:embed="rId1"/>
          <a:stretch/>
        </p:blipFill>
        <p:spPr>
          <a:xfrm>
            <a:off x="2606400" y="3960000"/>
            <a:ext cx="4593600" cy="3240000"/>
          </a:xfrm>
          <a:prstGeom prst="rect">
            <a:avLst/>
          </a:prstGeom>
          <a:ln>
            <a:noFill/>
          </a:ln>
        </p:spPr>
      </p:pic>
      <p:pic>
        <p:nvPicPr>
          <p:cNvPr id="84" name="" descr=""/>
          <p:cNvPicPr/>
          <p:nvPr/>
        </p:nvPicPr>
        <p:blipFill>
          <a:blip r:embed="rId2"/>
          <a:stretch/>
        </p:blipFill>
        <p:spPr>
          <a:xfrm>
            <a:off x="2721960" y="1220760"/>
            <a:ext cx="3998880" cy="2559240"/>
          </a:xfrm>
          <a:prstGeom prst="rect">
            <a:avLst/>
          </a:prstGeom>
          <a:ln>
            <a:noFill/>
          </a:ln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</TotalTime>
  <Application>LibreOffice/6.0.7.3$Linux_X86_64 LibreOffice_project/00m0$Build-3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2018-07-14T01:00:46Z</dcterms:created>
  <dc:creator/>
  <dc:description>Presentation Layout Template</dc:description>
  <dc:language>en-US</dc:language>
  <cp:lastModifiedBy/>
  <dcterms:modified xsi:type="dcterms:W3CDTF">2019-07-29T08:28:37Z</dcterms:modified>
  <cp:revision>10</cp:revision>
  <dc:subject/>
  <dc:title>lyt-sunrise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</Properties>
</file>